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7" r:id="rId1"/>
  </p:sldMasterIdLst>
  <p:sldIdLst>
    <p:sldId id="256" r:id="rId2"/>
    <p:sldId id="272"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4" d="100"/>
          <a:sy n="74" d="100"/>
        </p:scale>
        <p:origin x="5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Arkusz_programu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bar"/>
        <c:grouping val="clustered"/>
        <c:varyColors val="0"/>
        <c:ser>
          <c:idx val="0"/>
          <c:order val="0"/>
          <c:tx>
            <c:strRef>
              <c:f>Arkusz1!$B$1</c:f>
              <c:strCache>
                <c:ptCount val="1"/>
                <c:pt idx="0">
                  <c:v>Stabilność Drewna </c:v>
                </c:pt>
              </c:strCache>
            </c:strRef>
          </c:tx>
          <c:spPr>
            <a:solidFill>
              <a:schemeClr val="accent1"/>
            </a:solidFill>
            <a:ln>
              <a:noFill/>
            </a:ln>
            <a:effectLst/>
          </c:spPr>
          <c:invertIfNegative val="0"/>
          <c:cat>
            <c:strRef>
              <c:f>Arkusz1!$A$2:$A$6</c:f>
              <c:strCache>
                <c:ptCount val="5"/>
                <c:pt idx="0">
                  <c:v>Buk</c:v>
                </c:pt>
                <c:pt idx="1">
                  <c:v>Klon Europejski</c:v>
                </c:pt>
                <c:pt idx="2">
                  <c:v>Sosna</c:v>
                </c:pt>
                <c:pt idx="3">
                  <c:v>Dąb Czerwony</c:v>
                </c:pt>
                <c:pt idx="4">
                  <c:v>Dąb   </c:v>
                </c:pt>
              </c:strCache>
            </c:strRef>
          </c:cat>
          <c:val>
            <c:numRef>
              <c:f>Arkusz1!$B$2:$B$6</c:f>
              <c:numCache>
                <c:formatCode>General</c:formatCode>
                <c:ptCount val="5"/>
                <c:pt idx="0">
                  <c:v>6</c:v>
                </c:pt>
                <c:pt idx="1">
                  <c:v>5</c:v>
                </c:pt>
                <c:pt idx="2">
                  <c:v>4.7</c:v>
                </c:pt>
                <c:pt idx="3">
                  <c:v>4.2</c:v>
                </c:pt>
                <c:pt idx="4">
                  <c:v>3.9</c:v>
                </c:pt>
              </c:numCache>
            </c:numRef>
          </c:val>
        </c:ser>
        <c:dLbls>
          <c:showLegendKey val="0"/>
          <c:showVal val="0"/>
          <c:showCatName val="0"/>
          <c:showSerName val="0"/>
          <c:showPercent val="0"/>
          <c:showBubbleSize val="0"/>
        </c:dLbls>
        <c:gapWidth val="182"/>
        <c:axId val="156867832"/>
        <c:axId val="156868224"/>
      </c:barChart>
      <c:catAx>
        <c:axId val="156867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156868224"/>
        <c:crosses val="autoZero"/>
        <c:auto val="1"/>
        <c:lblAlgn val="ctr"/>
        <c:lblOffset val="100"/>
        <c:noMultiLvlLbl val="0"/>
      </c:catAx>
      <c:valAx>
        <c:axId val="156868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crossAx val="156867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2969639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887347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9182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43338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1256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983969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240049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88926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223243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040CB49-DEA6-416C-A132-E08240E2AA5B}" type="datetimeFigureOut">
              <a:rPr lang="pl-PL" smtClean="0"/>
              <a:t>2016-01-14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137193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2040CB49-DEA6-416C-A132-E08240E2AA5B}" type="datetimeFigureOut">
              <a:rPr lang="pl-PL" smtClean="0"/>
              <a:t>2016-01-14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40072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2040CB49-DEA6-416C-A132-E08240E2AA5B}" type="datetimeFigureOut">
              <a:rPr lang="pl-PL" smtClean="0"/>
              <a:t>2016-01-14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1863343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2040CB49-DEA6-416C-A132-E08240E2AA5B}" type="datetimeFigureOut">
              <a:rPr lang="pl-PL" smtClean="0"/>
              <a:t>2016-01-14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359132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0CB49-DEA6-416C-A132-E08240E2AA5B}" type="datetimeFigureOut">
              <a:rPr lang="pl-PL" smtClean="0"/>
              <a:t>2016-01-14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245980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2040CB49-DEA6-416C-A132-E08240E2AA5B}" type="datetimeFigureOut">
              <a:rPr lang="pl-PL" smtClean="0"/>
              <a:t>2016-01-14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3642672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2040CB49-DEA6-416C-A132-E08240E2AA5B}" type="datetimeFigureOut">
              <a:rPr lang="pl-PL" smtClean="0"/>
              <a:t>2016-01-14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64BAEE1-BD3C-4A2F-B84B-9DD2A446C0C0}" type="slidenum">
              <a:rPr lang="pl-PL" smtClean="0"/>
              <a:t>‹#›</a:t>
            </a:fld>
            <a:endParaRPr lang="pl-PL"/>
          </a:p>
        </p:txBody>
      </p:sp>
    </p:spTree>
    <p:extLst>
      <p:ext uri="{BB962C8B-B14F-4D97-AF65-F5344CB8AC3E}">
        <p14:creationId xmlns:p14="http://schemas.microsoft.com/office/powerpoint/2010/main" val="298568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40CB49-DEA6-416C-A132-E08240E2AA5B}" type="datetimeFigureOut">
              <a:rPr lang="pl-PL" smtClean="0"/>
              <a:t>2016-01-14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4BAEE1-BD3C-4A2F-B84B-9DD2A446C0C0}" type="slidenum">
              <a:rPr lang="pl-PL" smtClean="0"/>
              <a:t>‹#›</a:t>
            </a:fld>
            <a:endParaRPr lang="pl-PL"/>
          </a:p>
        </p:txBody>
      </p:sp>
    </p:spTree>
    <p:extLst>
      <p:ext uri="{BB962C8B-B14F-4D97-AF65-F5344CB8AC3E}">
        <p14:creationId xmlns:p14="http://schemas.microsoft.com/office/powerpoint/2010/main" val="2346147411"/>
      </p:ext>
    </p:extLst>
  </p:cSld>
  <p:clrMap bg1="dk1" tx1="lt1" bg2="dk2" tx2="lt2" accent1="accent1" accent2="accent2" accent3="accent3" accent4="accent4" accent5="accent5" accent6="accent6" hlink="hlink" folHlink="folHlink"/>
  <p:sldLayoutIdLst>
    <p:sldLayoutId id="2147484118" r:id="rId1"/>
    <p:sldLayoutId id="2147484119" r:id="rId2"/>
    <p:sldLayoutId id="2147484120" r:id="rId3"/>
    <p:sldLayoutId id="2147484121" r:id="rId4"/>
    <p:sldLayoutId id="2147484122" r:id="rId5"/>
    <p:sldLayoutId id="2147484123" r:id="rId6"/>
    <p:sldLayoutId id="2147484124" r:id="rId7"/>
    <p:sldLayoutId id="2147484125" r:id="rId8"/>
    <p:sldLayoutId id="2147484126" r:id="rId9"/>
    <p:sldLayoutId id="2147484127" r:id="rId10"/>
    <p:sldLayoutId id="2147484128" r:id="rId11"/>
    <p:sldLayoutId id="2147484129" r:id="rId12"/>
    <p:sldLayoutId id="2147484130" r:id="rId13"/>
    <p:sldLayoutId id="2147484131" r:id="rId14"/>
    <p:sldLayoutId id="2147484132" r:id="rId15"/>
    <p:sldLayoutId id="214748413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orum.meble.pl/meble-drewniane-ale-jakie-drewno,temat178,92.html" TargetMode="External"/><Relationship Id="rId2" Type="http://schemas.openxmlformats.org/officeDocument/2006/relationships/hyperlink" Target="http://muratordom.pl/instalacje/kominki-i-piece-wolno-stojace/drewno-do-kominka,35_5295.html" TargetMode="External"/><Relationship Id="rId1" Type="http://schemas.openxmlformats.org/officeDocument/2006/relationships/slideLayout" Target="../slideLayouts/slideLayout2.xml"/><Relationship Id="rId4" Type="http://schemas.openxmlformats.org/officeDocument/2006/relationships/hyperlink" Target="http://www.salonmeblowy.net.pl/akt,0,341/jak-wyglada-proces-produkcji-naszych-mebli-.ehtml" TargetMode="Externa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ZASTOSOWANIE DREWNA</a:t>
            </a:r>
            <a:endParaRPr lang="pl-PL" dirty="0"/>
          </a:p>
        </p:txBody>
      </p:sp>
      <p:sp>
        <p:nvSpPr>
          <p:cNvPr id="3" name="Podtytuł 2"/>
          <p:cNvSpPr>
            <a:spLocks noGrp="1"/>
          </p:cNvSpPr>
          <p:nvPr>
            <p:ph type="subTitle" idx="1"/>
          </p:nvPr>
        </p:nvSpPr>
        <p:spPr/>
        <p:txBody>
          <a:bodyPr/>
          <a:lstStyle/>
          <a:p>
            <a:r>
              <a:rPr lang="pl-PL" dirty="0" smtClean="0"/>
              <a:t>Opracowanie: Laura Skupień VI A</a:t>
            </a:r>
            <a:endParaRPr lang="pl-PL" dirty="0"/>
          </a:p>
        </p:txBody>
      </p:sp>
    </p:spTree>
    <p:extLst>
      <p:ext uri="{BB962C8B-B14F-4D97-AF65-F5344CB8AC3E}">
        <p14:creationId xmlns:p14="http://schemas.microsoft.com/office/powerpoint/2010/main" val="727315328"/>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9600" dirty="0" smtClean="0"/>
              <a:t>Buk</a:t>
            </a:r>
            <a:endParaRPr lang="pl-PL" sz="9600" dirty="0"/>
          </a:p>
        </p:txBody>
      </p:sp>
      <p:sp>
        <p:nvSpPr>
          <p:cNvPr id="3" name="Symbol zastępczy zawartości 2"/>
          <p:cNvSpPr>
            <a:spLocks noGrp="1"/>
          </p:cNvSpPr>
          <p:nvPr>
            <p:ph idx="1"/>
          </p:nvPr>
        </p:nvSpPr>
        <p:spPr/>
        <p:txBody>
          <a:bodyPr/>
          <a:lstStyle/>
          <a:p>
            <a:pPr marL="0" indent="0">
              <a:buNone/>
            </a:pPr>
            <a:r>
              <a:rPr lang="pl-PL" dirty="0"/>
              <a:t>Drewno twarde, jednolicie się wybarwia(mało widoczne usłojenia), bardzo wytrzymałe, naturalne ma jasny kolor -odcienie beżu. Poza krzesłami i stołami jako mebel rzadko spotykane. </a:t>
            </a:r>
          </a:p>
        </p:txBody>
      </p:sp>
      <p:pic>
        <p:nvPicPr>
          <p:cNvPr id="4" name="Obraz 3"/>
          <p:cNvPicPr>
            <a:picLocks noChangeAspect="1"/>
          </p:cNvPicPr>
          <p:nvPr/>
        </p:nvPicPr>
        <p:blipFill>
          <a:blip r:embed="rId2"/>
          <a:stretch>
            <a:fillRect/>
          </a:stretch>
        </p:blipFill>
        <p:spPr>
          <a:xfrm>
            <a:off x="3627860" y="3364239"/>
            <a:ext cx="2476726" cy="3306557"/>
          </a:xfrm>
          <a:prstGeom prst="rect">
            <a:avLst/>
          </a:prstGeom>
        </p:spPr>
      </p:pic>
    </p:spTree>
    <p:extLst>
      <p:ext uri="{BB962C8B-B14F-4D97-AF65-F5344CB8AC3E}">
        <p14:creationId xmlns:p14="http://schemas.microsoft.com/office/powerpoint/2010/main" val="4100798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Tworzenie mebli</a:t>
            </a:r>
            <a:endParaRPr lang="pl-PL" dirty="0"/>
          </a:p>
        </p:txBody>
      </p:sp>
      <p:sp>
        <p:nvSpPr>
          <p:cNvPr id="3" name="Symbol zastępczy zawartości 2"/>
          <p:cNvSpPr>
            <a:spLocks noGrp="1"/>
          </p:cNvSpPr>
          <p:nvPr>
            <p:ph idx="1"/>
          </p:nvPr>
        </p:nvSpPr>
        <p:spPr/>
        <p:txBody>
          <a:bodyPr/>
          <a:lstStyle/>
          <a:p>
            <a:r>
              <a:rPr lang="pl-PL" dirty="0" smtClean="0"/>
              <a:t>Wszystko zaczyna się od lasu. Na początku trzeba wybrać drzewa.</a:t>
            </a:r>
          </a:p>
          <a:p>
            <a:r>
              <a:rPr lang="pl-PL" dirty="0" smtClean="0"/>
              <a:t>Po wybraniu zawozi się je do fabryki, gdzie zaczynają się prace.</a:t>
            </a:r>
          </a:p>
          <a:p>
            <a:r>
              <a:rPr lang="pl-PL" dirty="0" smtClean="0"/>
              <a:t>Najpierw trzeba oddać drewno do obróbki.</a:t>
            </a:r>
          </a:p>
          <a:p>
            <a:r>
              <a:rPr lang="pl-PL" dirty="0"/>
              <a:t>Następnie, pocięte w deski drewno przewożone jest do suszarni, gdzie rozpoczyna się proces suszenia.</a:t>
            </a:r>
          </a:p>
        </p:txBody>
      </p:sp>
    </p:spTree>
    <p:extLst>
      <p:ext uri="{BB962C8B-B14F-4D97-AF65-F5344CB8AC3E}">
        <p14:creationId xmlns:p14="http://schemas.microsoft.com/office/powerpoint/2010/main" val="9004644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Tworzenie mebli</a:t>
            </a:r>
            <a:endParaRPr lang="pl-PL" dirty="0"/>
          </a:p>
        </p:txBody>
      </p:sp>
      <p:sp>
        <p:nvSpPr>
          <p:cNvPr id="3" name="Symbol zastępczy zawartości 2"/>
          <p:cNvSpPr>
            <a:spLocks noGrp="1"/>
          </p:cNvSpPr>
          <p:nvPr>
            <p:ph idx="1"/>
          </p:nvPr>
        </p:nvSpPr>
        <p:spPr/>
        <p:txBody>
          <a:bodyPr>
            <a:normAutofit lnSpcReduction="10000"/>
          </a:bodyPr>
          <a:lstStyle/>
          <a:p>
            <a:r>
              <a:rPr lang="pl-PL" dirty="0"/>
              <a:t>Kolejnym etapem, po należytym wysuszeniu drewna, jest wykonanie poszczególnych elementów. Odbywa się to w sposób zautomatyzowany za pomocą specjalistycznych maszyn. </a:t>
            </a:r>
            <a:endParaRPr lang="pl-PL" dirty="0" smtClean="0"/>
          </a:p>
          <a:p>
            <a:r>
              <a:rPr lang="pl-PL" dirty="0"/>
              <a:t>Powstałe w ten sposób elementy są przewożone do odpowiednich działów produkcyjnych. W tychże działach, elementy te są poddane obróbce </a:t>
            </a:r>
            <a:r>
              <a:rPr lang="pl-PL" dirty="0" smtClean="0"/>
              <a:t>szlifowania.</a:t>
            </a:r>
          </a:p>
          <a:p>
            <a:r>
              <a:rPr lang="pl-PL" dirty="0"/>
              <a:t>Niektóre </a:t>
            </a:r>
            <a:r>
              <a:rPr lang="pl-PL" dirty="0" smtClean="0"/>
              <a:t>elementy wykonuje </a:t>
            </a:r>
            <a:r>
              <a:rPr lang="pl-PL" dirty="0"/>
              <a:t>się na maszynie typu </a:t>
            </a:r>
            <a:r>
              <a:rPr lang="pl-PL" dirty="0" smtClean="0"/>
              <a:t>CNC*. </a:t>
            </a:r>
            <a:r>
              <a:rPr lang="pl-PL" dirty="0"/>
              <a:t>Tak wykonane kształty muszą być spasowane co do milimetra, inaczej mebel będzie niedopasowany</a:t>
            </a:r>
            <a:r>
              <a:rPr lang="pl-PL" dirty="0" smtClean="0"/>
              <a:t>.</a:t>
            </a:r>
          </a:p>
          <a:p>
            <a:pPr marL="0" indent="0">
              <a:buNone/>
            </a:pPr>
            <a:endParaRPr lang="pl-PL" dirty="0"/>
          </a:p>
          <a:p>
            <a:pPr marL="0" indent="0">
              <a:buNone/>
            </a:pPr>
            <a:r>
              <a:rPr lang="pl-PL" dirty="0" smtClean="0"/>
              <a:t>* Maszyna </a:t>
            </a:r>
            <a:r>
              <a:rPr lang="pl-PL" dirty="0"/>
              <a:t>typu </a:t>
            </a:r>
            <a:r>
              <a:rPr lang="pl-PL" dirty="0" smtClean="0"/>
              <a:t>CNC jest </a:t>
            </a:r>
            <a:r>
              <a:rPr lang="pl-PL" dirty="0"/>
              <a:t>to niezwykle precyzyjne urządzenie, które wykonuje kształty, które w kolejnych etapach produkcyjnych dopasowuje się do siebie nawzajem.</a:t>
            </a:r>
          </a:p>
        </p:txBody>
      </p:sp>
    </p:spTree>
    <p:extLst>
      <p:ext uri="{BB962C8B-B14F-4D97-AF65-F5344CB8AC3E}">
        <p14:creationId xmlns:p14="http://schemas.microsoft.com/office/powerpoint/2010/main" val="24975476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Tworzenie mebli</a:t>
            </a:r>
            <a:endParaRPr lang="pl-PL" dirty="0"/>
          </a:p>
        </p:txBody>
      </p:sp>
      <p:sp>
        <p:nvSpPr>
          <p:cNvPr id="3" name="Symbol zastępczy zawartości 2"/>
          <p:cNvSpPr>
            <a:spLocks noGrp="1"/>
          </p:cNvSpPr>
          <p:nvPr>
            <p:ph idx="1"/>
          </p:nvPr>
        </p:nvSpPr>
        <p:spPr/>
        <p:txBody>
          <a:bodyPr/>
          <a:lstStyle/>
          <a:p>
            <a:r>
              <a:rPr lang="pl-PL" dirty="0"/>
              <a:t>Następnie meble są składane i składowane w magazynach w optymalnej dla nich temperaturze</a:t>
            </a:r>
            <a:r>
              <a:rPr lang="pl-PL" dirty="0" smtClean="0"/>
              <a:t>.</a:t>
            </a:r>
          </a:p>
          <a:p>
            <a:r>
              <a:rPr lang="pl-PL" dirty="0" smtClean="0"/>
              <a:t>Meble </a:t>
            </a:r>
            <a:r>
              <a:rPr lang="pl-PL" dirty="0"/>
              <a:t>trzeba poddać ostatecznej obróbce - należy je wyszlifować oraz dokładnie wyczyścić</a:t>
            </a:r>
            <a:r>
              <a:rPr lang="pl-PL" dirty="0" smtClean="0"/>
              <a:t>.</a:t>
            </a:r>
          </a:p>
          <a:p>
            <a:r>
              <a:rPr lang="pl-PL" dirty="0" smtClean="0"/>
              <a:t>Meble zostają malowane oraz wysyłane do sklepów.</a:t>
            </a:r>
            <a:endParaRPr lang="pl-PL" dirty="0"/>
          </a:p>
        </p:txBody>
      </p:sp>
    </p:spTree>
    <p:extLst>
      <p:ext uri="{BB962C8B-B14F-4D97-AF65-F5344CB8AC3E}">
        <p14:creationId xmlns:p14="http://schemas.microsoft.com/office/powerpoint/2010/main" val="186510007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Drewno do kominka</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728767474"/>
              </p:ext>
            </p:extLst>
          </p:nvPr>
        </p:nvGraphicFramePr>
        <p:xfrm>
          <a:off x="677863" y="2160588"/>
          <a:ext cx="8596315" cy="4028440"/>
        </p:xfrm>
        <a:graphic>
          <a:graphicData uri="http://schemas.openxmlformats.org/drawingml/2006/table">
            <a:tbl>
              <a:tblPr firstRow="1" bandRow="1">
                <a:tableStyleId>{5C22544A-7EE6-4342-B048-85BDC9FD1C3A}</a:tableStyleId>
              </a:tblPr>
              <a:tblGrid>
                <a:gridCol w="1719263"/>
                <a:gridCol w="1719263"/>
                <a:gridCol w="1719263"/>
                <a:gridCol w="1719263"/>
                <a:gridCol w="1719263"/>
              </a:tblGrid>
              <a:tr h="370840">
                <a:tc>
                  <a:txBody>
                    <a:bodyPr/>
                    <a:lstStyle/>
                    <a:p>
                      <a:r>
                        <a:rPr lang="pl-PL" dirty="0" smtClean="0"/>
                        <a:t>Brzoza</a:t>
                      </a:r>
                      <a:endParaRPr lang="pl-PL" dirty="0"/>
                    </a:p>
                  </a:txBody>
                  <a:tcPr marL="78458" marR="78458"/>
                </a:tc>
                <a:tc>
                  <a:txBody>
                    <a:bodyPr/>
                    <a:lstStyle/>
                    <a:p>
                      <a:r>
                        <a:rPr lang="pl-PL" dirty="0" smtClean="0"/>
                        <a:t>Buk </a:t>
                      </a:r>
                      <a:endParaRPr lang="pl-PL" dirty="0"/>
                    </a:p>
                  </a:txBody>
                  <a:tcPr marL="78458" marR="78458"/>
                </a:tc>
                <a:tc>
                  <a:txBody>
                    <a:bodyPr/>
                    <a:lstStyle/>
                    <a:p>
                      <a:r>
                        <a:rPr lang="pl-PL" dirty="0" smtClean="0"/>
                        <a:t>Dąb</a:t>
                      </a:r>
                      <a:endParaRPr lang="pl-PL" dirty="0"/>
                    </a:p>
                  </a:txBody>
                  <a:tcPr marL="78458" marR="78458"/>
                </a:tc>
                <a:tc>
                  <a:txBody>
                    <a:bodyPr/>
                    <a:lstStyle/>
                    <a:p>
                      <a:r>
                        <a:rPr lang="pl-PL" dirty="0" smtClean="0"/>
                        <a:t>Olcha </a:t>
                      </a:r>
                      <a:endParaRPr lang="pl-PL" dirty="0"/>
                    </a:p>
                  </a:txBody>
                  <a:tcPr marL="78458" marR="78458"/>
                </a:tc>
                <a:tc>
                  <a:txBody>
                    <a:bodyPr/>
                    <a:lstStyle/>
                    <a:p>
                      <a:r>
                        <a:rPr lang="pl-PL" dirty="0" smtClean="0"/>
                        <a:t>Topola</a:t>
                      </a:r>
                      <a:endParaRPr lang="pl-PL" dirty="0"/>
                    </a:p>
                  </a:txBody>
                  <a:tcPr marL="78458" marR="78458"/>
                </a:tc>
              </a:tr>
              <a:tr h="370840">
                <a:tc>
                  <a:txBody>
                    <a:bodyPr/>
                    <a:lstStyle/>
                    <a:p>
                      <a:pPr marL="285750" indent="-285750">
                        <a:buFontTx/>
                        <a:buChar char="-"/>
                      </a:pPr>
                      <a:r>
                        <a:rPr lang="pl-PL" dirty="0" smtClean="0"/>
                        <a:t>łatwo płonie</a:t>
                      </a:r>
                    </a:p>
                    <a:p>
                      <a:pPr marL="285750" indent="-285750">
                        <a:buFontTx/>
                        <a:buChar char="-"/>
                      </a:pPr>
                      <a:r>
                        <a:rPr lang="pl-PL" dirty="0" smtClean="0"/>
                        <a:t>daje ładny, równy płomień</a:t>
                      </a:r>
                    </a:p>
                    <a:p>
                      <a:pPr marL="285750" indent="-285750">
                        <a:buFontTx/>
                        <a:buChar char="-"/>
                      </a:pPr>
                      <a:r>
                        <a:rPr lang="pl-PL" dirty="0" smtClean="0"/>
                        <a:t>ma wyjątkowo mało substancji smolistych</a:t>
                      </a:r>
                      <a:endParaRPr lang="pl-PL" dirty="0"/>
                    </a:p>
                  </a:txBody>
                  <a:tcPr marL="78458" marR="78458"/>
                </a:tc>
                <a:tc>
                  <a:txBody>
                    <a:bodyPr/>
                    <a:lstStyle/>
                    <a:p>
                      <a:r>
                        <a:rPr lang="pl-PL" dirty="0" smtClean="0"/>
                        <a:t>-spala się spokojnie</a:t>
                      </a:r>
                    </a:p>
                    <a:p>
                      <a:r>
                        <a:rPr lang="pl-PL" dirty="0" smtClean="0"/>
                        <a:t>-</a:t>
                      </a:r>
                      <a:r>
                        <a:rPr lang="pl-PL" baseline="0" dirty="0" smtClean="0"/>
                        <a:t> m</a:t>
                      </a:r>
                      <a:r>
                        <a:rPr lang="pl-PL" dirty="0" smtClean="0"/>
                        <a:t>a wysoką wartość opałową i długo</a:t>
                      </a:r>
                    </a:p>
                    <a:p>
                      <a:r>
                        <a:rPr lang="pl-PL" dirty="0" smtClean="0"/>
                        <a:t>-</a:t>
                      </a:r>
                      <a:r>
                        <a:rPr lang="pl-PL" baseline="0" dirty="0" smtClean="0"/>
                        <a:t> Daje dużo ciepła</a:t>
                      </a:r>
                      <a:endParaRPr lang="pl-PL" dirty="0"/>
                    </a:p>
                  </a:txBody>
                  <a:tcPr marL="78458" marR="78458"/>
                </a:tc>
                <a:tc>
                  <a:txBody>
                    <a:bodyPr/>
                    <a:lstStyle/>
                    <a:p>
                      <a:r>
                        <a:rPr lang="pl-PL" dirty="0" smtClean="0"/>
                        <a:t>-pali się powoli i bardzo długo</a:t>
                      </a:r>
                    </a:p>
                    <a:p>
                      <a:r>
                        <a:rPr lang="pl-PL" dirty="0" smtClean="0"/>
                        <a:t>-daje dużo ciepła</a:t>
                      </a:r>
                    </a:p>
                    <a:p>
                      <a:r>
                        <a:rPr lang="pl-PL" dirty="0" smtClean="0"/>
                        <a:t>-</a:t>
                      </a:r>
                      <a:r>
                        <a:rPr lang="pl-PL" baseline="0" dirty="0" smtClean="0"/>
                        <a:t> m</a:t>
                      </a:r>
                      <a:r>
                        <a:rPr lang="pl-PL" dirty="0" smtClean="0"/>
                        <a:t>a wysoką wartość opałową</a:t>
                      </a:r>
                      <a:endParaRPr lang="pl-PL" dirty="0"/>
                    </a:p>
                  </a:txBody>
                  <a:tcPr marL="78458" marR="78458"/>
                </a:tc>
                <a:tc>
                  <a:txBody>
                    <a:bodyPr/>
                    <a:lstStyle/>
                    <a:p>
                      <a:pPr marL="285750" indent="-285750">
                        <a:buFontTx/>
                        <a:buChar char="-"/>
                      </a:pPr>
                      <a:r>
                        <a:rPr lang="pl-PL" dirty="0" smtClean="0"/>
                        <a:t>źle się pali jeśli nie jest dostatecznie wysuszona</a:t>
                      </a:r>
                    </a:p>
                    <a:p>
                      <a:pPr marL="285750" indent="-285750">
                        <a:buFontTx/>
                        <a:buChar char="-"/>
                      </a:pPr>
                      <a:r>
                        <a:rPr lang="pl-PL" dirty="0" smtClean="0"/>
                        <a:t>Jej drewno jest uważane za jedno z najlepszych do wędzenia</a:t>
                      </a:r>
                    </a:p>
                    <a:p>
                      <a:pPr marL="285750" indent="-285750">
                        <a:buFontTx/>
                        <a:buChar char="-"/>
                      </a:pPr>
                      <a:endParaRPr lang="pl-PL" dirty="0"/>
                    </a:p>
                  </a:txBody>
                  <a:tcPr marL="78458" marR="78458"/>
                </a:tc>
                <a:tc>
                  <a:txBody>
                    <a:bodyPr/>
                    <a:lstStyle/>
                    <a:p>
                      <a:pPr marL="285750" indent="-285750">
                        <a:buFontTx/>
                        <a:buChar char="-"/>
                      </a:pPr>
                      <a:r>
                        <a:rPr lang="pl-PL" baseline="0" dirty="0" smtClean="0"/>
                        <a:t>m</a:t>
                      </a:r>
                      <a:r>
                        <a:rPr lang="pl-PL" dirty="0" smtClean="0"/>
                        <a:t>a bardzo niską wartość opałową</a:t>
                      </a:r>
                    </a:p>
                    <a:p>
                      <a:pPr marL="285750" indent="-285750">
                        <a:buFontTx/>
                        <a:buChar char="-"/>
                      </a:pPr>
                      <a:r>
                        <a:rPr lang="pl-PL" dirty="0" smtClean="0"/>
                        <a:t>daje mało ciepła</a:t>
                      </a:r>
                    </a:p>
                    <a:p>
                      <a:pPr marL="285750" indent="-285750">
                        <a:buFontTx/>
                        <a:buChar char="-"/>
                      </a:pPr>
                      <a:r>
                        <a:rPr lang="pl-PL" dirty="0" smtClean="0"/>
                        <a:t>spala się bardzo szybko</a:t>
                      </a:r>
                      <a:endParaRPr lang="pl-PL" dirty="0"/>
                    </a:p>
                  </a:txBody>
                  <a:tcPr marL="78458" marR="78458"/>
                </a:tc>
              </a:tr>
            </a:tbl>
          </a:graphicData>
        </a:graphic>
      </p:graphicFrame>
    </p:spTree>
    <p:extLst>
      <p:ext uri="{BB962C8B-B14F-4D97-AF65-F5344CB8AC3E}">
        <p14:creationId xmlns:p14="http://schemas.microsoft.com/office/powerpoint/2010/main" val="2908734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 </a:t>
            </a:r>
            <a:endParaRPr lang="pl-PL" dirty="0"/>
          </a:p>
        </p:txBody>
      </p:sp>
      <p:sp>
        <p:nvSpPr>
          <p:cNvPr id="3" name="Symbol zastępczy zawartości 2"/>
          <p:cNvSpPr>
            <a:spLocks noGrp="1"/>
          </p:cNvSpPr>
          <p:nvPr>
            <p:ph idx="1"/>
          </p:nvPr>
        </p:nvSpPr>
        <p:spPr/>
        <p:txBody>
          <a:bodyPr/>
          <a:lstStyle/>
          <a:p>
            <a:r>
              <a:rPr lang="pl-PL" dirty="0">
                <a:hlinkClick r:id="rId2"/>
              </a:rPr>
              <a:t>http://</a:t>
            </a:r>
            <a:r>
              <a:rPr lang="pl-PL" dirty="0" smtClean="0">
                <a:hlinkClick r:id="rId2"/>
              </a:rPr>
              <a:t>muratordom.pl/instalacje/kominki-i-piece-wolno-stojace/drewno-do-kominka,35_5295.html</a:t>
            </a:r>
            <a:endParaRPr lang="pl-PL" dirty="0" smtClean="0"/>
          </a:p>
          <a:p>
            <a:r>
              <a:rPr lang="pl-PL" dirty="0">
                <a:hlinkClick r:id="rId3"/>
              </a:rPr>
              <a:t>http://</a:t>
            </a:r>
            <a:r>
              <a:rPr lang="pl-PL" dirty="0" smtClean="0">
                <a:hlinkClick r:id="rId3"/>
              </a:rPr>
              <a:t>forum.meble.pl/meble-drewniane-ale-jakie-drewno,temat178,92.html</a:t>
            </a:r>
            <a:endParaRPr lang="pl-PL" dirty="0" smtClean="0"/>
          </a:p>
          <a:p>
            <a:r>
              <a:rPr lang="pl-PL" dirty="0">
                <a:hlinkClick r:id="rId4"/>
              </a:rPr>
              <a:t>http://www.salonmeblowy.net.pl/akt,0,341/jak-wyglada-proces-produkcji-naszych-mebli-.</a:t>
            </a:r>
            <a:r>
              <a:rPr lang="pl-PL" dirty="0" smtClean="0">
                <a:hlinkClick r:id="rId4"/>
              </a:rPr>
              <a:t>ehtml</a:t>
            </a:r>
            <a:endParaRPr lang="pl-PL" dirty="0" smtClean="0"/>
          </a:p>
          <a:p>
            <a:endParaRPr lang="pl-PL" dirty="0"/>
          </a:p>
        </p:txBody>
      </p:sp>
    </p:spTree>
    <p:extLst>
      <p:ext uri="{BB962C8B-B14F-4D97-AF65-F5344CB8AC3E}">
        <p14:creationId xmlns:p14="http://schemas.microsoft.com/office/powerpoint/2010/main" val="11638429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Jakie wybrać drewno na meble. (Stabilność drewna.)</a:t>
            </a:r>
            <a:endParaRPr lang="pl-PL" dirty="0"/>
          </a:p>
        </p:txBody>
      </p:sp>
      <p:graphicFrame>
        <p:nvGraphicFramePr>
          <p:cNvPr id="22" name="Symbol zastępczy zawartości 21"/>
          <p:cNvGraphicFramePr>
            <a:graphicFrameLocks noGrp="1"/>
          </p:cNvGraphicFramePr>
          <p:nvPr>
            <p:ph idx="1"/>
            <p:extLst>
              <p:ext uri="{D42A27DB-BD31-4B8C-83A1-F6EECF244321}">
                <p14:modId xmlns:p14="http://schemas.microsoft.com/office/powerpoint/2010/main" val="1899784264"/>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453374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Najczęściej spotykane drewna z, których robi się meble w Polsce</a:t>
            </a:r>
            <a:endParaRPr lang="pl-PL" dirty="0"/>
          </a:p>
        </p:txBody>
      </p:sp>
      <p:sp>
        <p:nvSpPr>
          <p:cNvPr id="3" name="Symbol zastępczy zawartości 2"/>
          <p:cNvSpPr>
            <a:spLocks noGrp="1"/>
          </p:cNvSpPr>
          <p:nvPr>
            <p:ph idx="1"/>
          </p:nvPr>
        </p:nvSpPr>
        <p:spPr>
          <a:xfrm>
            <a:off x="1600219" y="2654120"/>
            <a:ext cx="10018713" cy="3124201"/>
          </a:xfrm>
        </p:spPr>
        <p:txBody>
          <a:bodyPr>
            <a:normAutofit/>
          </a:bodyPr>
          <a:lstStyle/>
          <a:p>
            <a:pPr>
              <a:buFontTx/>
              <a:buChar char="-"/>
            </a:pPr>
            <a:r>
              <a:rPr lang="pl-PL" dirty="0" smtClean="0"/>
              <a:t>Świerk</a:t>
            </a:r>
          </a:p>
          <a:p>
            <a:pPr>
              <a:buFontTx/>
              <a:buChar char="-"/>
            </a:pPr>
            <a:r>
              <a:rPr lang="pl-PL" dirty="0" smtClean="0"/>
              <a:t>Modrzew</a:t>
            </a:r>
          </a:p>
          <a:p>
            <a:pPr>
              <a:buFontTx/>
              <a:buChar char="-"/>
            </a:pPr>
            <a:r>
              <a:rPr lang="pl-PL" dirty="0" smtClean="0"/>
              <a:t>Olcha</a:t>
            </a:r>
          </a:p>
          <a:p>
            <a:pPr>
              <a:buFontTx/>
              <a:buChar char="-"/>
            </a:pPr>
            <a:r>
              <a:rPr lang="pl-PL" dirty="0" smtClean="0"/>
              <a:t>Sosna</a:t>
            </a:r>
          </a:p>
          <a:p>
            <a:pPr>
              <a:buFontTx/>
              <a:buChar char="-"/>
            </a:pPr>
            <a:r>
              <a:rPr lang="pl-PL" dirty="0" smtClean="0"/>
              <a:t>Brzoza </a:t>
            </a:r>
          </a:p>
          <a:p>
            <a:pPr>
              <a:buFontTx/>
              <a:buChar char="-"/>
            </a:pPr>
            <a:r>
              <a:rPr lang="pl-PL" dirty="0" smtClean="0"/>
              <a:t>Dąb </a:t>
            </a:r>
          </a:p>
          <a:p>
            <a:pPr>
              <a:buFontTx/>
              <a:buChar char="-"/>
            </a:pPr>
            <a:r>
              <a:rPr lang="pl-PL" dirty="0" smtClean="0"/>
              <a:t>Buk</a:t>
            </a:r>
          </a:p>
          <a:p>
            <a:pPr>
              <a:buFontTx/>
              <a:buChar char="-"/>
            </a:pPr>
            <a:endParaRPr lang="pl-PL" dirty="0"/>
          </a:p>
        </p:txBody>
      </p:sp>
      <p:pic>
        <p:nvPicPr>
          <p:cNvPr id="4" name="Obraz 3"/>
          <p:cNvPicPr>
            <a:picLocks noChangeAspect="1"/>
          </p:cNvPicPr>
          <p:nvPr/>
        </p:nvPicPr>
        <p:blipFill>
          <a:blip r:embed="rId2"/>
          <a:stretch>
            <a:fillRect/>
          </a:stretch>
        </p:blipFill>
        <p:spPr>
          <a:xfrm>
            <a:off x="5821249" y="2432180"/>
            <a:ext cx="4919731" cy="3346141"/>
          </a:xfrm>
          <a:prstGeom prst="rect">
            <a:avLst/>
          </a:prstGeom>
        </p:spPr>
      </p:pic>
    </p:spTree>
    <p:extLst>
      <p:ext uri="{BB962C8B-B14F-4D97-AF65-F5344CB8AC3E}">
        <p14:creationId xmlns:p14="http://schemas.microsoft.com/office/powerpoint/2010/main" val="349953899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9600" dirty="0" smtClean="0"/>
              <a:t>Sosna</a:t>
            </a:r>
            <a:endParaRPr lang="pl-PL" sz="9600" dirty="0"/>
          </a:p>
        </p:txBody>
      </p:sp>
      <p:sp>
        <p:nvSpPr>
          <p:cNvPr id="3" name="Symbol zastępczy zawartości 2"/>
          <p:cNvSpPr>
            <a:spLocks noGrp="1"/>
          </p:cNvSpPr>
          <p:nvPr>
            <p:ph idx="1"/>
          </p:nvPr>
        </p:nvSpPr>
        <p:spPr/>
        <p:txBody>
          <a:bodyPr/>
          <a:lstStyle/>
          <a:p>
            <a:pPr marL="0" indent="0">
              <a:buNone/>
            </a:pPr>
            <a:r>
              <a:rPr lang="pl-PL" dirty="0"/>
              <a:t>Ładna "świeża" tzn. mebel zaraz po zrobieniu który nie widział jeszcze promieni UV jest delikatnie żółtawy bez przebarwień losowych lameli na ciemny brąz(z czasem wychodzą). Dobra wytrzymałość, powszechność, dobrze się barwi na efekt podkreślający usłojenie, umiarkowany cenowo produkt, bardzo duży wybór produktów.</a:t>
            </a:r>
          </a:p>
          <a:p>
            <a:endParaRPr lang="pl-PL" dirty="0"/>
          </a:p>
        </p:txBody>
      </p:sp>
      <p:pic>
        <p:nvPicPr>
          <p:cNvPr id="4" name="Obraz 3"/>
          <p:cNvPicPr>
            <a:picLocks noChangeAspect="1"/>
          </p:cNvPicPr>
          <p:nvPr/>
        </p:nvPicPr>
        <p:blipFill>
          <a:blip r:embed="rId2"/>
          <a:stretch>
            <a:fillRect/>
          </a:stretch>
        </p:blipFill>
        <p:spPr>
          <a:xfrm>
            <a:off x="3820794" y="3471042"/>
            <a:ext cx="2155002" cy="3238391"/>
          </a:xfrm>
          <a:prstGeom prst="rect">
            <a:avLst/>
          </a:prstGeom>
        </p:spPr>
      </p:pic>
    </p:spTree>
    <p:extLst>
      <p:ext uri="{BB962C8B-B14F-4D97-AF65-F5344CB8AC3E}">
        <p14:creationId xmlns:p14="http://schemas.microsoft.com/office/powerpoint/2010/main" val="20897889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9600" dirty="0" smtClean="0"/>
              <a:t>Świerk</a:t>
            </a:r>
            <a:endParaRPr lang="pl-PL" sz="9600" dirty="0"/>
          </a:p>
        </p:txBody>
      </p:sp>
      <p:sp>
        <p:nvSpPr>
          <p:cNvPr id="3" name="Symbol zastępczy zawartości 2"/>
          <p:cNvSpPr>
            <a:spLocks noGrp="1"/>
          </p:cNvSpPr>
          <p:nvPr>
            <p:ph idx="1"/>
          </p:nvPr>
        </p:nvSpPr>
        <p:spPr/>
        <p:txBody>
          <a:bodyPr/>
          <a:lstStyle/>
          <a:p>
            <a:pPr marL="0" indent="0">
              <a:buNone/>
            </a:pPr>
            <a:r>
              <a:rPr lang="pl-PL" dirty="0"/>
              <a:t>Jako materiał na mebel lepiej omijać szerokim łukiem, prędzej jako materiał budowlany.</a:t>
            </a:r>
          </a:p>
        </p:txBody>
      </p:sp>
      <p:pic>
        <p:nvPicPr>
          <p:cNvPr id="4" name="Obraz 3"/>
          <p:cNvPicPr>
            <a:picLocks noChangeAspect="1"/>
          </p:cNvPicPr>
          <p:nvPr/>
        </p:nvPicPr>
        <p:blipFill>
          <a:blip r:embed="rId2"/>
          <a:stretch>
            <a:fillRect/>
          </a:stretch>
        </p:blipFill>
        <p:spPr>
          <a:xfrm>
            <a:off x="3738112" y="2766120"/>
            <a:ext cx="2546778" cy="3827125"/>
          </a:xfrm>
          <a:prstGeom prst="rect">
            <a:avLst/>
          </a:prstGeom>
        </p:spPr>
      </p:pic>
    </p:spTree>
    <p:extLst>
      <p:ext uri="{BB962C8B-B14F-4D97-AF65-F5344CB8AC3E}">
        <p14:creationId xmlns:p14="http://schemas.microsoft.com/office/powerpoint/2010/main" val="336080285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9600" dirty="0" smtClean="0"/>
              <a:t>Modrzew</a:t>
            </a:r>
            <a:endParaRPr lang="pl-PL" sz="9600" dirty="0"/>
          </a:p>
        </p:txBody>
      </p:sp>
      <p:sp>
        <p:nvSpPr>
          <p:cNvPr id="3" name="Symbol zastępczy zawartości 2"/>
          <p:cNvSpPr>
            <a:spLocks noGrp="1"/>
          </p:cNvSpPr>
          <p:nvPr>
            <p:ph idx="1"/>
          </p:nvPr>
        </p:nvSpPr>
        <p:spPr/>
        <p:txBody>
          <a:bodyPr/>
          <a:lstStyle/>
          <a:p>
            <a:pPr marL="0" indent="0">
              <a:buNone/>
            </a:pPr>
            <a:r>
              <a:rPr lang="pl-PL" dirty="0"/>
              <a:t>W przeciwieństwie do sosny nie pojawiają się z czasem pojedyncze przebarwienia, ciemnieje jednolicie. Naturalny ma brązowo-żółtawy odcień, który ciemniejąc bardziej tonuje się w brąz. Znacznie wytrzymalszy niż sosna, jest najtwardszym gatunkiem z miękkich drzew. Barwiony mocno podkreśla usłojenie, umiarkowany cenowo. Dawniej ceniony niemal jak dąb, obecnie następuje powrót do tego gatunku (domy, </a:t>
            </a:r>
            <a:r>
              <a:rPr lang="pl-PL" dirty="0" smtClean="0"/>
              <a:t>meble)</a:t>
            </a:r>
            <a:endParaRPr lang="pl-PL" dirty="0"/>
          </a:p>
        </p:txBody>
      </p:sp>
      <p:pic>
        <p:nvPicPr>
          <p:cNvPr id="4" name="Obraz 3"/>
          <p:cNvPicPr>
            <a:picLocks noChangeAspect="1"/>
          </p:cNvPicPr>
          <p:nvPr/>
        </p:nvPicPr>
        <p:blipFill>
          <a:blip r:embed="rId2"/>
          <a:stretch>
            <a:fillRect/>
          </a:stretch>
        </p:blipFill>
        <p:spPr>
          <a:xfrm>
            <a:off x="3366215" y="3967224"/>
            <a:ext cx="2197457" cy="2746821"/>
          </a:xfrm>
          <a:prstGeom prst="rect">
            <a:avLst/>
          </a:prstGeom>
        </p:spPr>
      </p:pic>
    </p:spTree>
    <p:extLst>
      <p:ext uri="{BB962C8B-B14F-4D97-AF65-F5344CB8AC3E}">
        <p14:creationId xmlns:p14="http://schemas.microsoft.com/office/powerpoint/2010/main" val="1209074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9600" dirty="0" smtClean="0"/>
              <a:t>Olcha</a:t>
            </a:r>
            <a:endParaRPr lang="pl-PL" sz="9600" dirty="0"/>
          </a:p>
        </p:txBody>
      </p:sp>
      <p:sp>
        <p:nvSpPr>
          <p:cNvPr id="3" name="Symbol zastępczy zawartości 2"/>
          <p:cNvSpPr>
            <a:spLocks noGrp="1"/>
          </p:cNvSpPr>
          <p:nvPr>
            <p:ph idx="1"/>
          </p:nvPr>
        </p:nvSpPr>
        <p:spPr/>
        <p:txBody>
          <a:bodyPr/>
          <a:lstStyle/>
          <a:p>
            <a:pPr marL="0" indent="0">
              <a:buNone/>
            </a:pPr>
            <a:r>
              <a:rPr lang="pl-PL" dirty="0"/>
              <a:t>Gatunek twardy, ale drewno raczej miękkie, bezbarwne produkty raczej niespotykane, natomiast barwione we wszystkich kolorach i stylach, gdyż idealnie jednolicie się wybarwia(niewidoczne usłojenie) i do tego w nieznacznie wyższych cenach niż </a:t>
            </a:r>
            <a:r>
              <a:rPr lang="pl-PL" dirty="0" smtClean="0"/>
              <a:t>sosna.</a:t>
            </a:r>
            <a:endParaRPr lang="pl-PL" dirty="0"/>
          </a:p>
        </p:txBody>
      </p:sp>
      <p:pic>
        <p:nvPicPr>
          <p:cNvPr id="4" name="Obraz 3"/>
          <p:cNvPicPr>
            <a:picLocks noChangeAspect="1"/>
          </p:cNvPicPr>
          <p:nvPr/>
        </p:nvPicPr>
        <p:blipFill>
          <a:blip r:embed="rId2"/>
          <a:stretch>
            <a:fillRect/>
          </a:stretch>
        </p:blipFill>
        <p:spPr>
          <a:xfrm>
            <a:off x="3622202" y="3206881"/>
            <a:ext cx="2482383" cy="3064670"/>
          </a:xfrm>
          <a:prstGeom prst="rect">
            <a:avLst/>
          </a:prstGeom>
        </p:spPr>
      </p:pic>
    </p:spTree>
    <p:extLst>
      <p:ext uri="{BB962C8B-B14F-4D97-AF65-F5344CB8AC3E}">
        <p14:creationId xmlns:p14="http://schemas.microsoft.com/office/powerpoint/2010/main" val="3786806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9600" dirty="0" smtClean="0"/>
              <a:t>Brzoza</a:t>
            </a:r>
            <a:endParaRPr lang="pl-PL" sz="9600" dirty="0"/>
          </a:p>
        </p:txBody>
      </p:sp>
      <p:sp>
        <p:nvSpPr>
          <p:cNvPr id="3" name="Symbol zastępczy zawartości 2"/>
          <p:cNvSpPr>
            <a:spLocks noGrp="1"/>
          </p:cNvSpPr>
          <p:nvPr>
            <p:ph idx="1"/>
          </p:nvPr>
        </p:nvSpPr>
        <p:spPr/>
        <p:txBody>
          <a:bodyPr/>
          <a:lstStyle/>
          <a:p>
            <a:pPr marL="0" indent="0">
              <a:buNone/>
            </a:pPr>
            <a:r>
              <a:rPr lang="pl-PL" dirty="0"/>
              <a:t>Bezbarwna - piękny, złoty, mieniący się kolor. Barwiona wychodzi dość w </a:t>
            </a:r>
            <a:r>
              <a:rPr lang="pl-PL" dirty="0" smtClean="0"/>
              <a:t>"cętki". </a:t>
            </a:r>
            <a:r>
              <a:rPr lang="pl-PL" dirty="0"/>
              <a:t>Drewno twarde, wytrzymałe. Dość powszechne jako materiał meblowy. Średnio drogi produkt.</a:t>
            </a:r>
          </a:p>
        </p:txBody>
      </p:sp>
      <p:pic>
        <p:nvPicPr>
          <p:cNvPr id="4" name="Obraz 3"/>
          <p:cNvPicPr>
            <a:picLocks noChangeAspect="1"/>
          </p:cNvPicPr>
          <p:nvPr/>
        </p:nvPicPr>
        <p:blipFill>
          <a:blip r:embed="rId2"/>
          <a:stretch>
            <a:fillRect/>
          </a:stretch>
        </p:blipFill>
        <p:spPr>
          <a:xfrm>
            <a:off x="3079728" y="3132415"/>
            <a:ext cx="3321072" cy="3321072"/>
          </a:xfrm>
          <a:prstGeom prst="rect">
            <a:avLst/>
          </a:prstGeom>
        </p:spPr>
      </p:pic>
    </p:spTree>
    <p:extLst>
      <p:ext uri="{BB962C8B-B14F-4D97-AF65-F5344CB8AC3E}">
        <p14:creationId xmlns:p14="http://schemas.microsoft.com/office/powerpoint/2010/main" val="418172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9600" dirty="0" smtClean="0"/>
              <a:t>Dąb</a:t>
            </a:r>
            <a:endParaRPr lang="pl-PL" sz="9600" dirty="0"/>
          </a:p>
        </p:txBody>
      </p:sp>
      <p:sp>
        <p:nvSpPr>
          <p:cNvPr id="3" name="Symbol zastępczy zawartości 2"/>
          <p:cNvSpPr>
            <a:spLocks noGrp="1"/>
          </p:cNvSpPr>
          <p:nvPr>
            <p:ph idx="1"/>
          </p:nvPr>
        </p:nvSpPr>
        <p:spPr/>
        <p:txBody>
          <a:bodyPr/>
          <a:lstStyle/>
          <a:p>
            <a:pPr marL="0" indent="0">
              <a:buNone/>
            </a:pPr>
            <a:r>
              <a:rPr lang="pl-PL" dirty="0"/>
              <a:t>Twardy i ciężki, kolorystycznie bezbarwny -lekko brązowo-zielonkawy. Głębokie pory podkreślają rustykalny charakter.  Meble we wszystkich stylach, piękne i drogie.</a:t>
            </a:r>
          </a:p>
        </p:txBody>
      </p:sp>
      <p:pic>
        <p:nvPicPr>
          <p:cNvPr id="4" name="Obraz 3"/>
          <p:cNvPicPr>
            <a:picLocks noChangeAspect="1"/>
          </p:cNvPicPr>
          <p:nvPr/>
        </p:nvPicPr>
        <p:blipFill>
          <a:blip r:embed="rId2"/>
          <a:stretch>
            <a:fillRect/>
          </a:stretch>
        </p:blipFill>
        <p:spPr>
          <a:xfrm>
            <a:off x="2823712" y="3073898"/>
            <a:ext cx="4014969" cy="3436682"/>
          </a:xfrm>
          <a:prstGeom prst="rect">
            <a:avLst/>
          </a:prstGeom>
        </p:spPr>
      </p:pic>
    </p:spTree>
    <p:extLst>
      <p:ext uri="{BB962C8B-B14F-4D97-AF65-F5344CB8AC3E}">
        <p14:creationId xmlns:p14="http://schemas.microsoft.com/office/powerpoint/2010/main" val="191520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seta">
  <a:themeElements>
    <a:clrScheme name="Odcienie szarośc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155</TotalTime>
  <Words>578</Words>
  <Application>Microsoft Office PowerPoint</Application>
  <PresentationFormat>Panoramiczny</PresentationFormat>
  <Paragraphs>65</Paragraphs>
  <Slides>15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15</vt:i4>
      </vt:variant>
    </vt:vector>
  </HeadingPairs>
  <TitlesOfParts>
    <vt:vector size="19" baseType="lpstr">
      <vt:lpstr>Arial</vt:lpstr>
      <vt:lpstr>Trebuchet MS</vt:lpstr>
      <vt:lpstr>Wingdings 3</vt:lpstr>
      <vt:lpstr>Faseta</vt:lpstr>
      <vt:lpstr>ZASTOSOWANIE DREWNA</vt:lpstr>
      <vt:lpstr>Jakie wybrać drewno na meble. (Stabilność drewna.)</vt:lpstr>
      <vt:lpstr>Najczęściej spotykane drewna z, których robi się meble w Polsce</vt:lpstr>
      <vt:lpstr>Sosna</vt:lpstr>
      <vt:lpstr>Świerk</vt:lpstr>
      <vt:lpstr>Modrzew</vt:lpstr>
      <vt:lpstr>Olcha</vt:lpstr>
      <vt:lpstr>Brzoza</vt:lpstr>
      <vt:lpstr>Dąb</vt:lpstr>
      <vt:lpstr>Buk</vt:lpstr>
      <vt:lpstr>Tworzenie mebli</vt:lpstr>
      <vt:lpstr>Tworzenie mebli</vt:lpstr>
      <vt:lpstr>Tworzenie mebli</vt:lpstr>
      <vt:lpstr>Drewno do kominka</vt:lpstr>
      <vt:lpstr>Źródła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ZASTOSOWANIE DREWNA</dc:title>
  <dc:creator>Skupień Laura</dc:creator>
  <cp:lastModifiedBy>Skupień Laura</cp:lastModifiedBy>
  <cp:revision>26</cp:revision>
  <dcterms:created xsi:type="dcterms:W3CDTF">2015-12-03T09:48:59Z</dcterms:created>
  <dcterms:modified xsi:type="dcterms:W3CDTF">2016-01-14T09:55:25Z</dcterms:modified>
</cp:coreProperties>
</file>